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7" autoAdjust="0"/>
    <p:restoredTop sz="94660"/>
  </p:normalViewPr>
  <p:slideViewPr>
    <p:cSldViewPr snapToGrid="0">
      <p:cViewPr varScale="1">
        <p:scale>
          <a:sx n="55" d="100"/>
          <a:sy n="55" d="100"/>
        </p:scale>
        <p:origin x="43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D94814F8-E8BA-474A-AC7B-53EACEB59B22}"/>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xmlns="" id="{7A796839-A502-40FE-B1E5-BC07D2960A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xmlns="" id="{9611AD74-5F81-4189-A15F-0E047B5D02E7}"/>
              </a:ext>
            </a:extLst>
          </p:cNvPr>
          <p:cNvSpPr>
            <a:spLocks noGrp="1"/>
          </p:cNvSpPr>
          <p:nvPr>
            <p:ph type="dt" sz="half" idx="10"/>
          </p:nvPr>
        </p:nvSpPr>
        <p:spPr/>
        <p:txBody>
          <a:bodyPr/>
          <a:lstStyle/>
          <a:p>
            <a:fld id="{4B62F5E5-9810-4B6B-82DD-E4453CA6FE88}" type="datetimeFigureOut">
              <a:rPr kumimoji="1" lang="ja-JP" altLang="en-US" smtClean="0"/>
              <a:t>2022/11/14</a:t>
            </a:fld>
            <a:endParaRPr kumimoji="1" lang="ja-JP" altLang="en-US"/>
          </a:p>
        </p:txBody>
      </p:sp>
      <p:sp>
        <p:nvSpPr>
          <p:cNvPr id="5" name="フッター プレースホルダー 4">
            <a:extLst>
              <a:ext uri="{FF2B5EF4-FFF2-40B4-BE49-F238E27FC236}">
                <a16:creationId xmlns:a16="http://schemas.microsoft.com/office/drawing/2014/main" xmlns="" id="{D23DD6A4-BFB8-418E-AE8E-16C00B16DF0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E9C1A2A4-DB6D-499E-8D97-DD043771DB88}"/>
              </a:ext>
            </a:extLst>
          </p:cNvPr>
          <p:cNvSpPr>
            <a:spLocks noGrp="1"/>
          </p:cNvSpPr>
          <p:nvPr>
            <p:ph type="sldNum" sz="quarter" idx="12"/>
          </p:nvPr>
        </p:nvSpPr>
        <p:spPr/>
        <p:txBody>
          <a:bodyPr/>
          <a:lstStyle/>
          <a:p>
            <a:fld id="{58FD2596-652B-4793-94A3-0200352248F2}" type="slidenum">
              <a:rPr kumimoji="1" lang="ja-JP" altLang="en-US" smtClean="0"/>
              <a:t>‹#›</a:t>
            </a:fld>
            <a:endParaRPr kumimoji="1" lang="ja-JP" altLang="en-US"/>
          </a:p>
        </p:txBody>
      </p:sp>
    </p:spTree>
    <p:extLst>
      <p:ext uri="{BB962C8B-B14F-4D97-AF65-F5344CB8AC3E}">
        <p14:creationId xmlns:p14="http://schemas.microsoft.com/office/powerpoint/2010/main" val="4048407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82747041-A6A6-4071-87B7-36853F00DF63}"/>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xmlns="" id="{8D761998-F27A-4835-8228-D93C2994D2C1}"/>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08466FFD-C644-4434-84FF-4253F9087CE7}"/>
              </a:ext>
            </a:extLst>
          </p:cNvPr>
          <p:cNvSpPr>
            <a:spLocks noGrp="1"/>
          </p:cNvSpPr>
          <p:nvPr>
            <p:ph type="dt" sz="half" idx="10"/>
          </p:nvPr>
        </p:nvSpPr>
        <p:spPr/>
        <p:txBody>
          <a:bodyPr/>
          <a:lstStyle/>
          <a:p>
            <a:fld id="{4B62F5E5-9810-4B6B-82DD-E4453CA6FE88}" type="datetimeFigureOut">
              <a:rPr kumimoji="1" lang="ja-JP" altLang="en-US" smtClean="0"/>
              <a:t>2022/11/14</a:t>
            </a:fld>
            <a:endParaRPr kumimoji="1" lang="ja-JP" altLang="en-US"/>
          </a:p>
        </p:txBody>
      </p:sp>
      <p:sp>
        <p:nvSpPr>
          <p:cNvPr id="5" name="フッター プレースホルダー 4">
            <a:extLst>
              <a:ext uri="{FF2B5EF4-FFF2-40B4-BE49-F238E27FC236}">
                <a16:creationId xmlns:a16="http://schemas.microsoft.com/office/drawing/2014/main" xmlns="" id="{2F0AB632-78C4-4C33-9BEA-D7AEC2913B3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A3104132-8C19-4C8C-8910-832CA6260A44}"/>
              </a:ext>
            </a:extLst>
          </p:cNvPr>
          <p:cNvSpPr>
            <a:spLocks noGrp="1"/>
          </p:cNvSpPr>
          <p:nvPr>
            <p:ph type="sldNum" sz="quarter" idx="12"/>
          </p:nvPr>
        </p:nvSpPr>
        <p:spPr/>
        <p:txBody>
          <a:bodyPr/>
          <a:lstStyle/>
          <a:p>
            <a:fld id="{58FD2596-652B-4793-94A3-0200352248F2}" type="slidenum">
              <a:rPr kumimoji="1" lang="ja-JP" altLang="en-US" smtClean="0"/>
              <a:t>‹#›</a:t>
            </a:fld>
            <a:endParaRPr kumimoji="1" lang="ja-JP" altLang="en-US"/>
          </a:p>
        </p:txBody>
      </p:sp>
    </p:spTree>
    <p:extLst>
      <p:ext uri="{BB962C8B-B14F-4D97-AF65-F5344CB8AC3E}">
        <p14:creationId xmlns:p14="http://schemas.microsoft.com/office/powerpoint/2010/main" val="1218451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xmlns="" id="{D502B4F9-23DC-4957-8A5A-9F4E3DE89F81}"/>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xmlns="" id="{D656377C-50E9-4019-ABA8-100D23C738A8}"/>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7B3470D8-FE84-418F-8C96-3D7D9BD02F0F}"/>
              </a:ext>
            </a:extLst>
          </p:cNvPr>
          <p:cNvSpPr>
            <a:spLocks noGrp="1"/>
          </p:cNvSpPr>
          <p:nvPr>
            <p:ph type="dt" sz="half" idx="10"/>
          </p:nvPr>
        </p:nvSpPr>
        <p:spPr/>
        <p:txBody>
          <a:bodyPr/>
          <a:lstStyle/>
          <a:p>
            <a:fld id="{4B62F5E5-9810-4B6B-82DD-E4453CA6FE88}" type="datetimeFigureOut">
              <a:rPr kumimoji="1" lang="ja-JP" altLang="en-US" smtClean="0"/>
              <a:t>2022/11/14</a:t>
            </a:fld>
            <a:endParaRPr kumimoji="1" lang="ja-JP" altLang="en-US"/>
          </a:p>
        </p:txBody>
      </p:sp>
      <p:sp>
        <p:nvSpPr>
          <p:cNvPr id="5" name="フッター プレースホルダー 4">
            <a:extLst>
              <a:ext uri="{FF2B5EF4-FFF2-40B4-BE49-F238E27FC236}">
                <a16:creationId xmlns:a16="http://schemas.microsoft.com/office/drawing/2014/main" xmlns="" id="{7BE1CB19-7618-4080-9C1C-C700522B469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2C57E78E-B269-440C-AC37-241F7D239797}"/>
              </a:ext>
            </a:extLst>
          </p:cNvPr>
          <p:cNvSpPr>
            <a:spLocks noGrp="1"/>
          </p:cNvSpPr>
          <p:nvPr>
            <p:ph type="sldNum" sz="quarter" idx="12"/>
          </p:nvPr>
        </p:nvSpPr>
        <p:spPr/>
        <p:txBody>
          <a:bodyPr/>
          <a:lstStyle/>
          <a:p>
            <a:fld id="{58FD2596-652B-4793-94A3-0200352248F2}" type="slidenum">
              <a:rPr kumimoji="1" lang="ja-JP" altLang="en-US" smtClean="0"/>
              <a:t>‹#›</a:t>
            </a:fld>
            <a:endParaRPr kumimoji="1" lang="ja-JP" altLang="en-US"/>
          </a:p>
        </p:txBody>
      </p:sp>
    </p:spTree>
    <p:extLst>
      <p:ext uri="{BB962C8B-B14F-4D97-AF65-F5344CB8AC3E}">
        <p14:creationId xmlns:p14="http://schemas.microsoft.com/office/powerpoint/2010/main" val="3684134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1E06C0E9-1F55-4A31-9114-9C179463BDB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xmlns="" id="{65C9E4BE-A92F-445E-8306-19FCC13F0FB2}"/>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A787535C-02F5-4807-936D-171AFA4AAC33}"/>
              </a:ext>
            </a:extLst>
          </p:cNvPr>
          <p:cNvSpPr>
            <a:spLocks noGrp="1"/>
          </p:cNvSpPr>
          <p:nvPr>
            <p:ph type="dt" sz="half" idx="10"/>
          </p:nvPr>
        </p:nvSpPr>
        <p:spPr/>
        <p:txBody>
          <a:bodyPr/>
          <a:lstStyle/>
          <a:p>
            <a:fld id="{4B62F5E5-9810-4B6B-82DD-E4453CA6FE88}" type="datetimeFigureOut">
              <a:rPr kumimoji="1" lang="ja-JP" altLang="en-US" smtClean="0"/>
              <a:t>2022/11/14</a:t>
            </a:fld>
            <a:endParaRPr kumimoji="1" lang="ja-JP" altLang="en-US"/>
          </a:p>
        </p:txBody>
      </p:sp>
      <p:sp>
        <p:nvSpPr>
          <p:cNvPr id="5" name="フッター プレースホルダー 4">
            <a:extLst>
              <a:ext uri="{FF2B5EF4-FFF2-40B4-BE49-F238E27FC236}">
                <a16:creationId xmlns:a16="http://schemas.microsoft.com/office/drawing/2014/main" xmlns="" id="{8928FEB0-FFEE-4CEF-B6B3-93A5C6D6CB5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56E581F8-1AD6-4912-99B0-2D42F953948A}"/>
              </a:ext>
            </a:extLst>
          </p:cNvPr>
          <p:cNvSpPr>
            <a:spLocks noGrp="1"/>
          </p:cNvSpPr>
          <p:nvPr>
            <p:ph type="sldNum" sz="quarter" idx="12"/>
          </p:nvPr>
        </p:nvSpPr>
        <p:spPr/>
        <p:txBody>
          <a:bodyPr/>
          <a:lstStyle/>
          <a:p>
            <a:fld id="{58FD2596-652B-4793-94A3-0200352248F2}" type="slidenum">
              <a:rPr kumimoji="1" lang="ja-JP" altLang="en-US" smtClean="0"/>
              <a:t>‹#›</a:t>
            </a:fld>
            <a:endParaRPr kumimoji="1" lang="ja-JP" altLang="en-US"/>
          </a:p>
        </p:txBody>
      </p:sp>
    </p:spTree>
    <p:extLst>
      <p:ext uri="{BB962C8B-B14F-4D97-AF65-F5344CB8AC3E}">
        <p14:creationId xmlns:p14="http://schemas.microsoft.com/office/powerpoint/2010/main" val="2007920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07DE023-B613-4D87-BD5F-5DD8D0CE8D78}"/>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xmlns="" id="{7602AB31-DDFD-4B93-BED6-42624861B9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xmlns="" id="{5841D6BD-C4AE-43C1-A3A2-45E0020770F6}"/>
              </a:ext>
            </a:extLst>
          </p:cNvPr>
          <p:cNvSpPr>
            <a:spLocks noGrp="1"/>
          </p:cNvSpPr>
          <p:nvPr>
            <p:ph type="dt" sz="half" idx="10"/>
          </p:nvPr>
        </p:nvSpPr>
        <p:spPr/>
        <p:txBody>
          <a:bodyPr/>
          <a:lstStyle/>
          <a:p>
            <a:fld id="{4B62F5E5-9810-4B6B-82DD-E4453CA6FE88}" type="datetimeFigureOut">
              <a:rPr kumimoji="1" lang="ja-JP" altLang="en-US" smtClean="0"/>
              <a:t>2022/11/14</a:t>
            </a:fld>
            <a:endParaRPr kumimoji="1" lang="ja-JP" altLang="en-US"/>
          </a:p>
        </p:txBody>
      </p:sp>
      <p:sp>
        <p:nvSpPr>
          <p:cNvPr id="5" name="フッター プレースホルダー 4">
            <a:extLst>
              <a:ext uri="{FF2B5EF4-FFF2-40B4-BE49-F238E27FC236}">
                <a16:creationId xmlns:a16="http://schemas.microsoft.com/office/drawing/2014/main" xmlns="" id="{1F9C1817-5F3B-4B42-AE51-8F55418FD95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C23E21BD-EA7D-4BC3-BBBC-3385158B5574}"/>
              </a:ext>
            </a:extLst>
          </p:cNvPr>
          <p:cNvSpPr>
            <a:spLocks noGrp="1"/>
          </p:cNvSpPr>
          <p:nvPr>
            <p:ph type="sldNum" sz="quarter" idx="12"/>
          </p:nvPr>
        </p:nvSpPr>
        <p:spPr/>
        <p:txBody>
          <a:bodyPr/>
          <a:lstStyle/>
          <a:p>
            <a:fld id="{58FD2596-652B-4793-94A3-0200352248F2}" type="slidenum">
              <a:rPr kumimoji="1" lang="ja-JP" altLang="en-US" smtClean="0"/>
              <a:t>‹#›</a:t>
            </a:fld>
            <a:endParaRPr kumimoji="1" lang="ja-JP" altLang="en-US"/>
          </a:p>
        </p:txBody>
      </p:sp>
    </p:spTree>
    <p:extLst>
      <p:ext uri="{BB962C8B-B14F-4D97-AF65-F5344CB8AC3E}">
        <p14:creationId xmlns:p14="http://schemas.microsoft.com/office/powerpoint/2010/main" val="1470013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5D2A64DF-2643-4D3E-A037-F63CF45B060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xmlns="" id="{5D0FDC14-612F-4D30-93A7-108712BC5A9B}"/>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xmlns="" id="{F91343A6-6D2A-4881-80D5-00ECF55F2CF6}"/>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xmlns="" id="{F5A67FB2-D14B-4103-BFCC-8A23DA1E782F}"/>
              </a:ext>
            </a:extLst>
          </p:cNvPr>
          <p:cNvSpPr>
            <a:spLocks noGrp="1"/>
          </p:cNvSpPr>
          <p:nvPr>
            <p:ph type="dt" sz="half" idx="10"/>
          </p:nvPr>
        </p:nvSpPr>
        <p:spPr/>
        <p:txBody>
          <a:bodyPr/>
          <a:lstStyle/>
          <a:p>
            <a:fld id="{4B62F5E5-9810-4B6B-82DD-E4453CA6FE88}" type="datetimeFigureOut">
              <a:rPr kumimoji="1" lang="ja-JP" altLang="en-US" smtClean="0"/>
              <a:t>2022/11/14</a:t>
            </a:fld>
            <a:endParaRPr kumimoji="1" lang="ja-JP" altLang="en-US"/>
          </a:p>
        </p:txBody>
      </p:sp>
      <p:sp>
        <p:nvSpPr>
          <p:cNvPr id="6" name="フッター プレースホルダー 5">
            <a:extLst>
              <a:ext uri="{FF2B5EF4-FFF2-40B4-BE49-F238E27FC236}">
                <a16:creationId xmlns:a16="http://schemas.microsoft.com/office/drawing/2014/main" xmlns="" id="{7948DE7C-5DE1-4A42-A64B-30E199841AA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xmlns="" id="{1DD1AB32-7DFA-4D7E-987C-2036E7E8A805}"/>
              </a:ext>
            </a:extLst>
          </p:cNvPr>
          <p:cNvSpPr>
            <a:spLocks noGrp="1"/>
          </p:cNvSpPr>
          <p:nvPr>
            <p:ph type="sldNum" sz="quarter" idx="12"/>
          </p:nvPr>
        </p:nvSpPr>
        <p:spPr/>
        <p:txBody>
          <a:bodyPr/>
          <a:lstStyle/>
          <a:p>
            <a:fld id="{58FD2596-652B-4793-94A3-0200352248F2}" type="slidenum">
              <a:rPr kumimoji="1" lang="ja-JP" altLang="en-US" smtClean="0"/>
              <a:t>‹#›</a:t>
            </a:fld>
            <a:endParaRPr kumimoji="1" lang="ja-JP" altLang="en-US"/>
          </a:p>
        </p:txBody>
      </p:sp>
    </p:spTree>
    <p:extLst>
      <p:ext uri="{BB962C8B-B14F-4D97-AF65-F5344CB8AC3E}">
        <p14:creationId xmlns:p14="http://schemas.microsoft.com/office/powerpoint/2010/main" val="2274067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EF837623-DBD3-4ADE-94A4-FA3BE20A454B}"/>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xmlns="" id="{BEE9F8E8-F363-4645-962C-730942A9B4F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xmlns="" id="{E33BF86D-C364-4DF9-991B-B3D3278684FD}"/>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xmlns="" id="{7201AF21-3AB5-4E0B-8F66-029DF56660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xmlns="" id="{DE540C0A-10C5-4F93-9C43-24CB4937CAB4}"/>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xmlns="" id="{08C04E47-52CC-4789-A445-3E85168CC27C}"/>
              </a:ext>
            </a:extLst>
          </p:cNvPr>
          <p:cNvSpPr>
            <a:spLocks noGrp="1"/>
          </p:cNvSpPr>
          <p:nvPr>
            <p:ph type="dt" sz="half" idx="10"/>
          </p:nvPr>
        </p:nvSpPr>
        <p:spPr/>
        <p:txBody>
          <a:bodyPr/>
          <a:lstStyle/>
          <a:p>
            <a:fld id="{4B62F5E5-9810-4B6B-82DD-E4453CA6FE88}" type="datetimeFigureOut">
              <a:rPr kumimoji="1" lang="ja-JP" altLang="en-US" smtClean="0"/>
              <a:t>2022/11/14</a:t>
            </a:fld>
            <a:endParaRPr kumimoji="1" lang="ja-JP" altLang="en-US"/>
          </a:p>
        </p:txBody>
      </p:sp>
      <p:sp>
        <p:nvSpPr>
          <p:cNvPr id="8" name="フッター プレースホルダー 7">
            <a:extLst>
              <a:ext uri="{FF2B5EF4-FFF2-40B4-BE49-F238E27FC236}">
                <a16:creationId xmlns:a16="http://schemas.microsoft.com/office/drawing/2014/main" xmlns="" id="{0AF0A514-B4B1-4200-83A8-30DA3CF6FE2D}"/>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xmlns="" id="{FF89B2F2-29DD-4E62-B2A0-D14029C6266B}"/>
              </a:ext>
            </a:extLst>
          </p:cNvPr>
          <p:cNvSpPr>
            <a:spLocks noGrp="1"/>
          </p:cNvSpPr>
          <p:nvPr>
            <p:ph type="sldNum" sz="quarter" idx="12"/>
          </p:nvPr>
        </p:nvSpPr>
        <p:spPr/>
        <p:txBody>
          <a:bodyPr/>
          <a:lstStyle/>
          <a:p>
            <a:fld id="{58FD2596-652B-4793-94A3-0200352248F2}" type="slidenum">
              <a:rPr kumimoji="1" lang="ja-JP" altLang="en-US" smtClean="0"/>
              <a:t>‹#›</a:t>
            </a:fld>
            <a:endParaRPr kumimoji="1" lang="ja-JP" altLang="en-US"/>
          </a:p>
        </p:txBody>
      </p:sp>
    </p:spTree>
    <p:extLst>
      <p:ext uri="{BB962C8B-B14F-4D97-AF65-F5344CB8AC3E}">
        <p14:creationId xmlns:p14="http://schemas.microsoft.com/office/powerpoint/2010/main" val="820751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97323331-FC45-4424-B167-B6109278FC36}"/>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xmlns="" id="{0BE004F5-29E4-4F31-9F23-18826D89230B}"/>
              </a:ext>
            </a:extLst>
          </p:cNvPr>
          <p:cNvSpPr>
            <a:spLocks noGrp="1"/>
          </p:cNvSpPr>
          <p:nvPr>
            <p:ph type="dt" sz="half" idx="10"/>
          </p:nvPr>
        </p:nvSpPr>
        <p:spPr/>
        <p:txBody>
          <a:bodyPr/>
          <a:lstStyle/>
          <a:p>
            <a:fld id="{4B62F5E5-9810-4B6B-82DD-E4453CA6FE88}" type="datetimeFigureOut">
              <a:rPr kumimoji="1" lang="ja-JP" altLang="en-US" smtClean="0"/>
              <a:t>2022/11/14</a:t>
            </a:fld>
            <a:endParaRPr kumimoji="1" lang="ja-JP" altLang="en-US"/>
          </a:p>
        </p:txBody>
      </p:sp>
      <p:sp>
        <p:nvSpPr>
          <p:cNvPr id="4" name="フッター プレースホルダー 3">
            <a:extLst>
              <a:ext uri="{FF2B5EF4-FFF2-40B4-BE49-F238E27FC236}">
                <a16:creationId xmlns:a16="http://schemas.microsoft.com/office/drawing/2014/main" xmlns="" id="{85E1C4B3-22C2-4CE9-AEC7-721ED7DF3EEF}"/>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xmlns="" id="{EE1847B0-B5C5-41BD-94B9-0D02F6680FB6}"/>
              </a:ext>
            </a:extLst>
          </p:cNvPr>
          <p:cNvSpPr>
            <a:spLocks noGrp="1"/>
          </p:cNvSpPr>
          <p:nvPr>
            <p:ph type="sldNum" sz="quarter" idx="12"/>
          </p:nvPr>
        </p:nvSpPr>
        <p:spPr/>
        <p:txBody>
          <a:bodyPr/>
          <a:lstStyle/>
          <a:p>
            <a:fld id="{58FD2596-652B-4793-94A3-0200352248F2}" type="slidenum">
              <a:rPr kumimoji="1" lang="ja-JP" altLang="en-US" smtClean="0"/>
              <a:t>‹#›</a:t>
            </a:fld>
            <a:endParaRPr kumimoji="1" lang="ja-JP" altLang="en-US"/>
          </a:p>
        </p:txBody>
      </p:sp>
    </p:spTree>
    <p:extLst>
      <p:ext uri="{BB962C8B-B14F-4D97-AF65-F5344CB8AC3E}">
        <p14:creationId xmlns:p14="http://schemas.microsoft.com/office/powerpoint/2010/main" val="802165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xmlns="" id="{103E9FA3-4110-41F0-93F8-872AD16F73A0}"/>
              </a:ext>
            </a:extLst>
          </p:cNvPr>
          <p:cNvSpPr>
            <a:spLocks noGrp="1"/>
          </p:cNvSpPr>
          <p:nvPr>
            <p:ph type="dt" sz="half" idx="10"/>
          </p:nvPr>
        </p:nvSpPr>
        <p:spPr/>
        <p:txBody>
          <a:bodyPr/>
          <a:lstStyle/>
          <a:p>
            <a:fld id="{4B62F5E5-9810-4B6B-82DD-E4453CA6FE88}" type="datetimeFigureOut">
              <a:rPr kumimoji="1" lang="ja-JP" altLang="en-US" smtClean="0"/>
              <a:t>2022/11/14</a:t>
            </a:fld>
            <a:endParaRPr kumimoji="1" lang="ja-JP" altLang="en-US"/>
          </a:p>
        </p:txBody>
      </p:sp>
      <p:sp>
        <p:nvSpPr>
          <p:cNvPr id="3" name="フッター プレースホルダー 2">
            <a:extLst>
              <a:ext uri="{FF2B5EF4-FFF2-40B4-BE49-F238E27FC236}">
                <a16:creationId xmlns:a16="http://schemas.microsoft.com/office/drawing/2014/main" xmlns="" id="{E1179994-C85D-4E32-8323-CC7083E8586B}"/>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xmlns="" id="{15E71A9D-2EC2-45DE-A282-C22BA7BD5846}"/>
              </a:ext>
            </a:extLst>
          </p:cNvPr>
          <p:cNvSpPr>
            <a:spLocks noGrp="1"/>
          </p:cNvSpPr>
          <p:nvPr>
            <p:ph type="sldNum" sz="quarter" idx="12"/>
          </p:nvPr>
        </p:nvSpPr>
        <p:spPr/>
        <p:txBody>
          <a:bodyPr/>
          <a:lstStyle/>
          <a:p>
            <a:fld id="{58FD2596-652B-4793-94A3-0200352248F2}" type="slidenum">
              <a:rPr kumimoji="1" lang="ja-JP" altLang="en-US" smtClean="0"/>
              <a:t>‹#›</a:t>
            </a:fld>
            <a:endParaRPr kumimoji="1" lang="ja-JP" altLang="en-US"/>
          </a:p>
        </p:txBody>
      </p:sp>
    </p:spTree>
    <p:extLst>
      <p:ext uri="{BB962C8B-B14F-4D97-AF65-F5344CB8AC3E}">
        <p14:creationId xmlns:p14="http://schemas.microsoft.com/office/powerpoint/2010/main" val="3624968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B3533FED-BA31-4F21-B015-0E625E3B533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xmlns="" id="{E76E760D-7833-4962-8299-FDFE6814AD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xmlns="" id="{FA60B59A-2A94-4ACC-A713-6AEB7AB04F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xmlns="" id="{C34B8B69-5DB4-4FCC-B522-E70B1248FE55}"/>
              </a:ext>
            </a:extLst>
          </p:cNvPr>
          <p:cNvSpPr>
            <a:spLocks noGrp="1"/>
          </p:cNvSpPr>
          <p:nvPr>
            <p:ph type="dt" sz="half" idx="10"/>
          </p:nvPr>
        </p:nvSpPr>
        <p:spPr/>
        <p:txBody>
          <a:bodyPr/>
          <a:lstStyle/>
          <a:p>
            <a:fld id="{4B62F5E5-9810-4B6B-82DD-E4453CA6FE88}" type="datetimeFigureOut">
              <a:rPr kumimoji="1" lang="ja-JP" altLang="en-US" smtClean="0"/>
              <a:t>2022/11/14</a:t>
            </a:fld>
            <a:endParaRPr kumimoji="1" lang="ja-JP" altLang="en-US"/>
          </a:p>
        </p:txBody>
      </p:sp>
      <p:sp>
        <p:nvSpPr>
          <p:cNvPr id="6" name="フッター プレースホルダー 5">
            <a:extLst>
              <a:ext uri="{FF2B5EF4-FFF2-40B4-BE49-F238E27FC236}">
                <a16:creationId xmlns:a16="http://schemas.microsoft.com/office/drawing/2014/main" xmlns="" id="{CD10DC87-E116-4546-AF74-6E358D6A562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xmlns="" id="{882DDCAE-E6D8-43B2-82D6-447C61976CC5}"/>
              </a:ext>
            </a:extLst>
          </p:cNvPr>
          <p:cNvSpPr>
            <a:spLocks noGrp="1"/>
          </p:cNvSpPr>
          <p:nvPr>
            <p:ph type="sldNum" sz="quarter" idx="12"/>
          </p:nvPr>
        </p:nvSpPr>
        <p:spPr/>
        <p:txBody>
          <a:bodyPr/>
          <a:lstStyle/>
          <a:p>
            <a:fld id="{58FD2596-652B-4793-94A3-0200352248F2}" type="slidenum">
              <a:rPr kumimoji="1" lang="ja-JP" altLang="en-US" smtClean="0"/>
              <a:t>‹#›</a:t>
            </a:fld>
            <a:endParaRPr kumimoji="1" lang="ja-JP" altLang="en-US"/>
          </a:p>
        </p:txBody>
      </p:sp>
    </p:spTree>
    <p:extLst>
      <p:ext uri="{BB962C8B-B14F-4D97-AF65-F5344CB8AC3E}">
        <p14:creationId xmlns:p14="http://schemas.microsoft.com/office/powerpoint/2010/main" val="1179696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9F4F9017-3BD3-4F82-8010-148ABF8BAAB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xmlns="" id="{769ABDA2-3D13-493F-B084-AFEDD992B4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xmlns="" id="{49C13856-4B47-4050-86F3-6E1ABB9AC5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xmlns="" id="{36674891-60D9-40B4-8119-079D5489FAC8}"/>
              </a:ext>
            </a:extLst>
          </p:cNvPr>
          <p:cNvSpPr>
            <a:spLocks noGrp="1"/>
          </p:cNvSpPr>
          <p:nvPr>
            <p:ph type="dt" sz="half" idx="10"/>
          </p:nvPr>
        </p:nvSpPr>
        <p:spPr/>
        <p:txBody>
          <a:bodyPr/>
          <a:lstStyle/>
          <a:p>
            <a:fld id="{4B62F5E5-9810-4B6B-82DD-E4453CA6FE88}" type="datetimeFigureOut">
              <a:rPr kumimoji="1" lang="ja-JP" altLang="en-US" smtClean="0"/>
              <a:t>2022/11/14</a:t>
            </a:fld>
            <a:endParaRPr kumimoji="1" lang="ja-JP" altLang="en-US"/>
          </a:p>
        </p:txBody>
      </p:sp>
      <p:sp>
        <p:nvSpPr>
          <p:cNvPr id="6" name="フッター プレースホルダー 5">
            <a:extLst>
              <a:ext uri="{FF2B5EF4-FFF2-40B4-BE49-F238E27FC236}">
                <a16:creationId xmlns:a16="http://schemas.microsoft.com/office/drawing/2014/main" xmlns="" id="{B997C8C7-E79F-48B4-ABD4-FDDDB36DA7F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xmlns="" id="{CEA3EDA9-180B-4220-9C02-BA77D7B99463}"/>
              </a:ext>
            </a:extLst>
          </p:cNvPr>
          <p:cNvSpPr>
            <a:spLocks noGrp="1"/>
          </p:cNvSpPr>
          <p:nvPr>
            <p:ph type="sldNum" sz="quarter" idx="12"/>
          </p:nvPr>
        </p:nvSpPr>
        <p:spPr/>
        <p:txBody>
          <a:bodyPr/>
          <a:lstStyle/>
          <a:p>
            <a:fld id="{58FD2596-652B-4793-94A3-0200352248F2}" type="slidenum">
              <a:rPr kumimoji="1" lang="ja-JP" altLang="en-US" smtClean="0"/>
              <a:t>‹#›</a:t>
            </a:fld>
            <a:endParaRPr kumimoji="1" lang="ja-JP" altLang="en-US"/>
          </a:p>
        </p:txBody>
      </p:sp>
    </p:spTree>
    <p:extLst>
      <p:ext uri="{BB962C8B-B14F-4D97-AF65-F5344CB8AC3E}">
        <p14:creationId xmlns:p14="http://schemas.microsoft.com/office/powerpoint/2010/main" val="2660334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xmlns="" id="{66F17516-9B36-4583-97F6-E266944932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xmlns="" id="{356C1501-9FDD-43C5-BAB7-85939F50A6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5AF731B8-9060-4EAD-8021-B2E72F3F99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62F5E5-9810-4B6B-82DD-E4453CA6FE88}" type="datetimeFigureOut">
              <a:rPr kumimoji="1" lang="ja-JP" altLang="en-US" smtClean="0"/>
              <a:t>2022/11/14</a:t>
            </a:fld>
            <a:endParaRPr kumimoji="1" lang="ja-JP" altLang="en-US"/>
          </a:p>
        </p:txBody>
      </p:sp>
      <p:sp>
        <p:nvSpPr>
          <p:cNvPr id="5" name="フッター プレースホルダー 4">
            <a:extLst>
              <a:ext uri="{FF2B5EF4-FFF2-40B4-BE49-F238E27FC236}">
                <a16:creationId xmlns:a16="http://schemas.microsoft.com/office/drawing/2014/main" xmlns="" id="{23160DC4-68C8-42BD-8714-3B564B07FE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xmlns="" id="{8016666C-03D9-4C7A-BAEE-6A6DC4A4AF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FD2596-652B-4793-94A3-0200352248F2}" type="slidenum">
              <a:rPr kumimoji="1" lang="ja-JP" altLang="en-US" smtClean="0"/>
              <a:t>‹#›</a:t>
            </a:fld>
            <a:endParaRPr kumimoji="1" lang="ja-JP" altLang="en-US"/>
          </a:p>
        </p:txBody>
      </p:sp>
    </p:spTree>
    <p:extLst>
      <p:ext uri="{BB962C8B-B14F-4D97-AF65-F5344CB8AC3E}">
        <p14:creationId xmlns:p14="http://schemas.microsoft.com/office/powerpoint/2010/main" val="5552574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90095037-DFB7-4EF7-BD6D-B667E3B33811}"/>
              </a:ext>
            </a:extLst>
          </p:cNvPr>
          <p:cNvSpPr>
            <a:spLocks noGrp="1"/>
          </p:cNvSpPr>
          <p:nvPr>
            <p:ph type="ctrTitle"/>
          </p:nvPr>
        </p:nvSpPr>
        <p:spPr>
          <a:xfrm>
            <a:off x="4070773" y="369814"/>
            <a:ext cx="3887894" cy="486551"/>
          </a:xfrm>
        </p:spPr>
        <p:txBody>
          <a:bodyPr>
            <a:noAutofit/>
          </a:bodyPr>
          <a:lstStyle/>
          <a:p>
            <a:pPr algn="l"/>
            <a:r>
              <a:rPr kumimoji="1" lang="ja-JP" altLang="en-US" sz="2800" b="1" dirty="0">
                <a:highlight>
                  <a:srgbClr val="C0C0C0"/>
                </a:highlight>
                <a:ea typeface="ＭＳ Ｐ明朝" panose="02020600040205080304" pitchFamily="18" charset="-128"/>
              </a:rPr>
              <a:t>院内感染対策部門要綱</a:t>
            </a:r>
          </a:p>
        </p:txBody>
      </p:sp>
      <p:sp>
        <p:nvSpPr>
          <p:cNvPr id="3" name="字幕 2">
            <a:extLst>
              <a:ext uri="{FF2B5EF4-FFF2-40B4-BE49-F238E27FC236}">
                <a16:creationId xmlns:a16="http://schemas.microsoft.com/office/drawing/2014/main" xmlns="" id="{8E04042B-0323-4AB7-8079-C1F98390B540}"/>
              </a:ext>
            </a:extLst>
          </p:cNvPr>
          <p:cNvSpPr>
            <a:spLocks noGrp="1"/>
          </p:cNvSpPr>
          <p:nvPr>
            <p:ph type="subTitle" idx="1"/>
          </p:nvPr>
        </p:nvSpPr>
        <p:spPr>
          <a:xfrm>
            <a:off x="717632" y="1338125"/>
            <a:ext cx="3038667" cy="936078"/>
          </a:xfrm>
        </p:spPr>
        <p:txBody>
          <a:bodyPr>
            <a:noAutofit/>
          </a:bodyPr>
          <a:lstStyle/>
          <a:p>
            <a:pPr algn="just"/>
            <a:r>
              <a:rPr lang="ja-JP" altLang="en-US" sz="2000" b="1" kern="0" dirty="0">
                <a:effectLst/>
                <a:latin typeface="ＭＳ 明朝" panose="02020609040205080304" pitchFamily="17" charset="-128"/>
                <a:ea typeface="ＭＳ 明朝" panose="02020609040205080304" pitchFamily="17" charset="-128"/>
                <a:cs typeface="ＭＳ Ｐゴシック" panose="020B0600070205080204" pitchFamily="50" charset="-128"/>
              </a:rPr>
              <a:t>　感染対策諮問機関</a:t>
            </a:r>
            <a:endParaRPr lang="en-US" altLang="ja-JP" sz="2000" b="1" kern="0" dirty="0">
              <a:effectLst/>
              <a:latin typeface="ＭＳ 明朝" panose="02020609040205080304" pitchFamily="17" charset="-128"/>
              <a:ea typeface="ＭＳ 明朝" panose="02020609040205080304" pitchFamily="17" charset="-128"/>
              <a:cs typeface="ＭＳ Ｐゴシック" panose="020B0600070205080204" pitchFamily="50" charset="-128"/>
            </a:endParaRPr>
          </a:p>
          <a:p>
            <a:pPr algn="just"/>
            <a:r>
              <a:rPr lang="ja-JP" altLang="en-US" b="1" kern="0" dirty="0">
                <a:effectLst/>
                <a:latin typeface="ＭＳ 明朝" panose="02020609040205080304" pitchFamily="17" charset="-128"/>
                <a:ea typeface="ＭＳ 明朝" panose="02020609040205080304" pitchFamily="17" charset="-128"/>
                <a:cs typeface="ＭＳ Ｐゴシック" panose="020B0600070205080204" pitchFamily="50" charset="-128"/>
              </a:rPr>
              <a:t>院内感染対策委員会</a:t>
            </a:r>
            <a:endParaRPr lang="en-US" altLang="ja-JP" b="1" kern="0" dirty="0">
              <a:effectLst/>
              <a:latin typeface="ＭＳ 明朝" panose="02020609040205080304" pitchFamily="17" charset="-128"/>
              <a:ea typeface="ＭＳ 明朝" panose="02020609040205080304" pitchFamily="17" charset="-128"/>
              <a:cs typeface="ＭＳ Ｐゴシック" panose="020B0600070205080204" pitchFamily="50" charset="-128"/>
            </a:endParaRPr>
          </a:p>
          <a:p>
            <a:pPr algn="just"/>
            <a:endParaRPr lang="ja-JP" altLang="ja-JP" b="1"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4" name="テキスト ボックス 3">
            <a:extLst>
              <a:ext uri="{FF2B5EF4-FFF2-40B4-BE49-F238E27FC236}">
                <a16:creationId xmlns:a16="http://schemas.microsoft.com/office/drawing/2014/main" xmlns="" id="{7AEBBE4B-5DF4-425C-82CC-1AA993F0A0EA}"/>
              </a:ext>
            </a:extLst>
          </p:cNvPr>
          <p:cNvSpPr txBox="1"/>
          <p:nvPr/>
        </p:nvSpPr>
        <p:spPr>
          <a:xfrm>
            <a:off x="5334830" y="1147412"/>
            <a:ext cx="2293258" cy="523220"/>
          </a:xfrm>
          <a:prstGeom prst="rect">
            <a:avLst/>
          </a:prstGeom>
          <a:noFill/>
        </p:spPr>
        <p:txBody>
          <a:bodyPr wrap="square" rtlCol="0">
            <a:spAutoFit/>
          </a:bodyPr>
          <a:lstStyle/>
          <a:p>
            <a:r>
              <a:rPr kumimoji="1" lang="ja-JP" altLang="en-US" sz="2800" b="1" dirty="0">
                <a:latin typeface="ＭＳ Ｐ明朝" panose="02020600040205080304" pitchFamily="18" charset="-128"/>
                <a:ea typeface="ＭＳ Ｐ明朝" panose="02020600040205080304" pitchFamily="18" charset="-128"/>
              </a:rPr>
              <a:t>院長　理事長</a:t>
            </a:r>
          </a:p>
        </p:txBody>
      </p:sp>
      <p:sp>
        <p:nvSpPr>
          <p:cNvPr id="6" name="テキスト ボックス 5">
            <a:extLst>
              <a:ext uri="{FF2B5EF4-FFF2-40B4-BE49-F238E27FC236}">
                <a16:creationId xmlns:a16="http://schemas.microsoft.com/office/drawing/2014/main" xmlns="" id="{C5E0FA5F-42CE-47CE-9631-6790FC7663A1}"/>
              </a:ext>
            </a:extLst>
          </p:cNvPr>
          <p:cNvSpPr txBox="1"/>
          <p:nvPr/>
        </p:nvSpPr>
        <p:spPr>
          <a:xfrm>
            <a:off x="7020575" y="5726558"/>
            <a:ext cx="184731" cy="369332"/>
          </a:xfrm>
          <a:prstGeom prst="rect">
            <a:avLst/>
          </a:prstGeom>
          <a:noFill/>
        </p:spPr>
        <p:txBody>
          <a:bodyPr wrap="none" rtlCol="0">
            <a:spAutoFit/>
          </a:bodyPr>
          <a:lstStyle/>
          <a:p>
            <a:endParaRPr kumimoji="1" lang="ja-JP" altLang="en-US" dirty="0"/>
          </a:p>
        </p:txBody>
      </p:sp>
      <p:sp>
        <p:nvSpPr>
          <p:cNvPr id="7" name="テキスト ボックス 6">
            <a:extLst>
              <a:ext uri="{FF2B5EF4-FFF2-40B4-BE49-F238E27FC236}">
                <a16:creationId xmlns:a16="http://schemas.microsoft.com/office/drawing/2014/main" xmlns="" id="{F45659FE-B4B2-449D-93AA-BE08B0B9CB3C}"/>
              </a:ext>
            </a:extLst>
          </p:cNvPr>
          <p:cNvSpPr txBox="1"/>
          <p:nvPr/>
        </p:nvSpPr>
        <p:spPr>
          <a:xfrm>
            <a:off x="2916749" y="4944077"/>
            <a:ext cx="2137229" cy="523220"/>
          </a:xfrm>
          <a:prstGeom prst="rect">
            <a:avLst/>
          </a:prstGeom>
          <a:noFill/>
        </p:spPr>
        <p:txBody>
          <a:bodyPr wrap="square" rtlCol="0">
            <a:spAutoFit/>
          </a:bodyPr>
          <a:lstStyle/>
          <a:p>
            <a:r>
              <a:rPr kumimoji="1" lang="ja-JP" altLang="en-US" sz="2800" b="1" dirty="0">
                <a:ea typeface="ＭＳ Ｐ明朝" panose="02020600040205080304" pitchFamily="18" charset="-128"/>
              </a:rPr>
              <a:t>診療部</a:t>
            </a:r>
          </a:p>
        </p:txBody>
      </p:sp>
      <p:sp>
        <p:nvSpPr>
          <p:cNvPr id="9" name="字幕 2">
            <a:extLst>
              <a:ext uri="{FF2B5EF4-FFF2-40B4-BE49-F238E27FC236}">
                <a16:creationId xmlns:a16="http://schemas.microsoft.com/office/drawing/2014/main" xmlns="" id="{8A44C105-5A03-4C1E-B2A5-8BCC821F2B96}"/>
              </a:ext>
            </a:extLst>
          </p:cNvPr>
          <p:cNvSpPr txBox="1">
            <a:spLocks/>
          </p:cNvSpPr>
          <p:nvPr/>
        </p:nvSpPr>
        <p:spPr>
          <a:xfrm>
            <a:off x="4755710" y="2481634"/>
            <a:ext cx="4466974" cy="69034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just"/>
            <a:r>
              <a:rPr lang="ja-JP" altLang="ja-JP" sz="2800" b="1" kern="0" dirty="0">
                <a:latin typeface="ＭＳ 明朝" panose="02020609040205080304" pitchFamily="17" charset="-128"/>
                <a:ea typeface="ＭＳ 明朝" panose="02020609040205080304" pitchFamily="17" charset="-128"/>
                <a:cs typeface="ＭＳ Ｐゴシック" panose="020B0600070205080204" pitchFamily="50" charset="-128"/>
              </a:rPr>
              <a:t>感染</a:t>
            </a:r>
            <a:r>
              <a:rPr lang="ja-JP" altLang="en-US" sz="2800" b="1" kern="0" dirty="0">
                <a:latin typeface="ＭＳ 明朝" panose="02020609040205080304" pitchFamily="17" charset="-128"/>
                <a:ea typeface="ＭＳ 明朝" panose="02020609040205080304" pitchFamily="17" charset="-128"/>
                <a:cs typeface="ＭＳ Ｐゴシック" panose="020B0600070205080204" pitchFamily="50" charset="-128"/>
              </a:rPr>
              <a:t>対策室</a:t>
            </a:r>
            <a:r>
              <a:rPr lang="en-US" altLang="ja-JP" sz="2800" b="1" kern="0" dirty="0">
                <a:latin typeface="ＭＳ 明朝" panose="02020609040205080304" pitchFamily="17" charset="-128"/>
                <a:ea typeface="ＭＳ 明朝" panose="02020609040205080304" pitchFamily="17" charset="-128"/>
                <a:cs typeface="Times New Roman" panose="02020603050405020304" pitchFamily="18" charset="0"/>
              </a:rPr>
              <a:t>(</a:t>
            </a:r>
            <a:r>
              <a:rPr lang="ja-JP" altLang="en-US" sz="2800" b="1" kern="0" dirty="0">
                <a:latin typeface="ＭＳ 明朝" panose="02020609040205080304" pitchFamily="17" charset="-128"/>
                <a:ea typeface="ＭＳ 明朝" panose="02020609040205080304" pitchFamily="17" charset="-128"/>
                <a:cs typeface="Times New Roman" panose="02020603050405020304" pitchFamily="18" charset="0"/>
              </a:rPr>
              <a:t>感染管理者</a:t>
            </a:r>
            <a:r>
              <a:rPr lang="en-US" altLang="ja-JP" sz="2800" b="1" kern="0" dirty="0">
                <a:latin typeface="ＭＳ 明朝" panose="02020609040205080304" pitchFamily="17" charset="-128"/>
                <a:ea typeface="ＭＳ 明朝" panose="02020609040205080304" pitchFamily="17" charset="-128"/>
                <a:cs typeface="Times New Roman" panose="02020603050405020304" pitchFamily="18" charset="0"/>
              </a:rPr>
              <a:t>)</a:t>
            </a:r>
            <a:endParaRPr lang="ja-JP" altLang="ja-JP" sz="2800" b="1" kern="100" dirty="0">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16" name="四角形: 角を丸くする 15">
            <a:extLst>
              <a:ext uri="{FF2B5EF4-FFF2-40B4-BE49-F238E27FC236}">
                <a16:creationId xmlns:a16="http://schemas.microsoft.com/office/drawing/2014/main" xmlns="" id="{4BAFF87C-F316-44C9-9351-111E3038C489}"/>
              </a:ext>
            </a:extLst>
          </p:cNvPr>
          <p:cNvSpPr/>
          <p:nvPr/>
        </p:nvSpPr>
        <p:spPr>
          <a:xfrm>
            <a:off x="5073372" y="1044620"/>
            <a:ext cx="2656316" cy="815269"/>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w="0"/>
              <a:solidFill>
                <a:schemeClr val="tx1"/>
              </a:solidFill>
              <a:effectLst>
                <a:outerShdw blurRad="38100" dist="19050" dir="2700000" algn="tl" rotWithShape="0">
                  <a:schemeClr val="dk1">
                    <a:alpha val="40000"/>
                  </a:schemeClr>
                </a:outerShdw>
              </a:effectLst>
            </a:endParaRPr>
          </a:p>
        </p:txBody>
      </p:sp>
      <p:sp>
        <p:nvSpPr>
          <p:cNvPr id="17" name="四角形: 角を丸くする 16">
            <a:extLst>
              <a:ext uri="{FF2B5EF4-FFF2-40B4-BE49-F238E27FC236}">
                <a16:creationId xmlns:a16="http://schemas.microsoft.com/office/drawing/2014/main" xmlns="" id="{59B4EFAE-CB40-4613-ADD6-745355646759}"/>
              </a:ext>
            </a:extLst>
          </p:cNvPr>
          <p:cNvSpPr/>
          <p:nvPr/>
        </p:nvSpPr>
        <p:spPr>
          <a:xfrm>
            <a:off x="4671528" y="2274203"/>
            <a:ext cx="4185920" cy="897774"/>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四角形: 角を丸くする 17">
            <a:extLst>
              <a:ext uri="{FF2B5EF4-FFF2-40B4-BE49-F238E27FC236}">
                <a16:creationId xmlns:a16="http://schemas.microsoft.com/office/drawing/2014/main" xmlns="" id="{0B5FA809-400A-42CE-8AFB-28097B57E7B6}"/>
              </a:ext>
            </a:extLst>
          </p:cNvPr>
          <p:cNvSpPr/>
          <p:nvPr/>
        </p:nvSpPr>
        <p:spPr>
          <a:xfrm>
            <a:off x="485608" y="1655958"/>
            <a:ext cx="3403600" cy="687385"/>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 name="直線コネクタ 21">
            <a:extLst>
              <a:ext uri="{FF2B5EF4-FFF2-40B4-BE49-F238E27FC236}">
                <a16:creationId xmlns:a16="http://schemas.microsoft.com/office/drawing/2014/main" xmlns="" id="{F45E58D4-53EF-43C1-B65A-03D59C4EBDE5}"/>
              </a:ext>
            </a:extLst>
          </p:cNvPr>
          <p:cNvCxnSpPr>
            <a:cxnSpLocks/>
          </p:cNvCxnSpPr>
          <p:nvPr/>
        </p:nvCxnSpPr>
        <p:spPr>
          <a:xfrm>
            <a:off x="6548227" y="1859889"/>
            <a:ext cx="0" cy="41431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四角形: 角を丸くする 26">
            <a:extLst>
              <a:ext uri="{FF2B5EF4-FFF2-40B4-BE49-F238E27FC236}">
                <a16:creationId xmlns:a16="http://schemas.microsoft.com/office/drawing/2014/main" xmlns="" id="{F0761CD7-8E2A-4F2F-9B73-3548B9F3E888}"/>
              </a:ext>
            </a:extLst>
          </p:cNvPr>
          <p:cNvSpPr/>
          <p:nvPr/>
        </p:nvSpPr>
        <p:spPr>
          <a:xfrm>
            <a:off x="4671528" y="3564523"/>
            <a:ext cx="4185920" cy="814909"/>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a:extLst>
              <a:ext uri="{FF2B5EF4-FFF2-40B4-BE49-F238E27FC236}">
                <a16:creationId xmlns:a16="http://schemas.microsoft.com/office/drawing/2014/main" xmlns="" id="{3A1E6503-8387-418B-A9BC-D5654EAA4C28}"/>
              </a:ext>
            </a:extLst>
          </p:cNvPr>
          <p:cNvSpPr txBox="1"/>
          <p:nvPr/>
        </p:nvSpPr>
        <p:spPr>
          <a:xfrm>
            <a:off x="5365310" y="3706721"/>
            <a:ext cx="2698175" cy="523220"/>
          </a:xfrm>
          <a:prstGeom prst="rect">
            <a:avLst/>
          </a:prstGeom>
          <a:noFill/>
        </p:spPr>
        <p:txBody>
          <a:bodyPr wrap="none" rtlCol="0">
            <a:spAutoFit/>
          </a:bodyPr>
          <a:lstStyle/>
          <a:p>
            <a:r>
              <a:rPr kumimoji="1" lang="ja-JP" altLang="en-US" sz="2800" b="1" dirty="0">
                <a:latin typeface="ＭＳ Ｐ明朝" panose="02020600040205080304" pitchFamily="18" charset="-128"/>
                <a:ea typeface="ＭＳ Ｐ明朝" panose="02020600040205080304" pitchFamily="18" charset="-128"/>
              </a:rPr>
              <a:t>感染制御チーム</a:t>
            </a:r>
          </a:p>
        </p:txBody>
      </p:sp>
      <p:sp>
        <p:nvSpPr>
          <p:cNvPr id="29" name="テキスト ボックス 28">
            <a:extLst>
              <a:ext uri="{FF2B5EF4-FFF2-40B4-BE49-F238E27FC236}">
                <a16:creationId xmlns:a16="http://schemas.microsoft.com/office/drawing/2014/main" xmlns="" id="{B6B94B4E-976C-4516-81F0-E68313C59DC3}"/>
              </a:ext>
            </a:extLst>
          </p:cNvPr>
          <p:cNvSpPr txBox="1"/>
          <p:nvPr/>
        </p:nvSpPr>
        <p:spPr>
          <a:xfrm>
            <a:off x="5951960" y="4972806"/>
            <a:ext cx="2137229" cy="523220"/>
          </a:xfrm>
          <a:prstGeom prst="rect">
            <a:avLst/>
          </a:prstGeom>
          <a:noFill/>
        </p:spPr>
        <p:txBody>
          <a:bodyPr wrap="square" rtlCol="0">
            <a:spAutoFit/>
          </a:bodyPr>
          <a:lstStyle/>
          <a:p>
            <a:r>
              <a:rPr kumimoji="1" lang="ja-JP" altLang="en-US" sz="2800" b="1" dirty="0">
                <a:ea typeface="ＭＳ Ｐ明朝" panose="02020600040205080304" pitchFamily="18" charset="-128"/>
              </a:rPr>
              <a:t>看護部</a:t>
            </a:r>
          </a:p>
        </p:txBody>
      </p:sp>
      <p:sp>
        <p:nvSpPr>
          <p:cNvPr id="30" name="テキスト ボックス 29">
            <a:extLst>
              <a:ext uri="{FF2B5EF4-FFF2-40B4-BE49-F238E27FC236}">
                <a16:creationId xmlns:a16="http://schemas.microsoft.com/office/drawing/2014/main" xmlns="" id="{F0F75039-0DA7-4F24-A764-72023DF61F82}"/>
              </a:ext>
            </a:extLst>
          </p:cNvPr>
          <p:cNvSpPr txBox="1"/>
          <p:nvPr/>
        </p:nvSpPr>
        <p:spPr>
          <a:xfrm>
            <a:off x="9128138" y="4993450"/>
            <a:ext cx="2137229" cy="523220"/>
          </a:xfrm>
          <a:prstGeom prst="rect">
            <a:avLst/>
          </a:prstGeom>
          <a:noFill/>
        </p:spPr>
        <p:txBody>
          <a:bodyPr wrap="square" rtlCol="0">
            <a:spAutoFit/>
          </a:bodyPr>
          <a:lstStyle/>
          <a:p>
            <a:r>
              <a:rPr kumimoji="1" lang="ja-JP" altLang="en-US" sz="2800" b="1" dirty="0">
                <a:ea typeface="ＭＳ Ｐ明朝" panose="02020600040205080304" pitchFamily="18" charset="-128"/>
              </a:rPr>
              <a:t>事務部</a:t>
            </a:r>
          </a:p>
        </p:txBody>
      </p:sp>
      <p:sp>
        <p:nvSpPr>
          <p:cNvPr id="31" name="四角形: 角を丸くする 30">
            <a:extLst>
              <a:ext uri="{FF2B5EF4-FFF2-40B4-BE49-F238E27FC236}">
                <a16:creationId xmlns:a16="http://schemas.microsoft.com/office/drawing/2014/main" xmlns="" id="{0E629994-B196-4E25-975C-97F1A384EA8F}"/>
              </a:ext>
            </a:extLst>
          </p:cNvPr>
          <p:cNvSpPr/>
          <p:nvPr/>
        </p:nvSpPr>
        <p:spPr>
          <a:xfrm>
            <a:off x="2916748" y="4902790"/>
            <a:ext cx="1304111" cy="564508"/>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四角形: 角を丸くする 31">
            <a:extLst>
              <a:ext uri="{FF2B5EF4-FFF2-40B4-BE49-F238E27FC236}">
                <a16:creationId xmlns:a16="http://schemas.microsoft.com/office/drawing/2014/main" xmlns="" id="{C2170386-01CD-4450-B428-B29727AD7501}"/>
              </a:ext>
            </a:extLst>
          </p:cNvPr>
          <p:cNvSpPr/>
          <p:nvPr/>
        </p:nvSpPr>
        <p:spPr>
          <a:xfrm>
            <a:off x="5810484" y="4943333"/>
            <a:ext cx="1605280" cy="572593"/>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四角形: 角を丸くする 32">
            <a:extLst>
              <a:ext uri="{FF2B5EF4-FFF2-40B4-BE49-F238E27FC236}">
                <a16:creationId xmlns:a16="http://schemas.microsoft.com/office/drawing/2014/main" xmlns="" id="{1F4E76A2-3C51-4F7D-94AB-6E8F520D468D}"/>
              </a:ext>
            </a:extLst>
          </p:cNvPr>
          <p:cNvSpPr/>
          <p:nvPr/>
        </p:nvSpPr>
        <p:spPr>
          <a:xfrm>
            <a:off x="9128138" y="4943333"/>
            <a:ext cx="1304110" cy="622710"/>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4" name="直線コネクタ 33">
            <a:extLst>
              <a:ext uri="{FF2B5EF4-FFF2-40B4-BE49-F238E27FC236}">
                <a16:creationId xmlns:a16="http://schemas.microsoft.com/office/drawing/2014/main" xmlns="" id="{86E26CE4-49C3-46EB-B81E-A98C0F97B426}"/>
              </a:ext>
            </a:extLst>
          </p:cNvPr>
          <p:cNvCxnSpPr>
            <a:cxnSpLocks/>
          </p:cNvCxnSpPr>
          <p:nvPr/>
        </p:nvCxnSpPr>
        <p:spPr>
          <a:xfrm>
            <a:off x="6578707" y="3171977"/>
            <a:ext cx="0" cy="39254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テキスト ボックス 38">
            <a:extLst>
              <a:ext uri="{FF2B5EF4-FFF2-40B4-BE49-F238E27FC236}">
                <a16:creationId xmlns:a16="http://schemas.microsoft.com/office/drawing/2014/main" xmlns="" id="{F65306C2-0403-4140-B695-922105B67148}"/>
              </a:ext>
            </a:extLst>
          </p:cNvPr>
          <p:cNvSpPr txBox="1"/>
          <p:nvPr/>
        </p:nvSpPr>
        <p:spPr>
          <a:xfrm>
            <a:off x="2700488" y="5926477"/>
            <a:ext cx="8092280" cy="430887"/>
          </a:xfrm>
          <a:prstGeom prst="rect">
            <a:avLst/>
          </a:prstGeom>
          <a:noFill/>
        </p:spPr>
        <p:txBody>
          <a:bodyPr wrap="none" rtlCol="0">
            <a:spAutoFit/>
          </a:bodyPr>
          <a:lstStyle/>
          <a:p>
            <a:r>
              <a:rPr kumimoji="1" lang="ja-JP" altLang="en-US" sz="2200" b="1" dirty="0">
                <a:latin typeface="ＭＳ Ｐ明朝" panose="02020600040205080304" pitchFamily="18" charset="-128"/>
                <a:ea typeface="ＭＳ Ｐ明朝" panose="02020600040205080304" pitchFamily="18" charset="-128"/>
              </a:rPr>
              <a:t>リンクドクター　　　　　　　　　リンクナース　　　　　　　　　リンクスタッフ</a:t>
            </a:r>
          </a:p>
        </p:txBody>
      </p:sp>
      <p:sp>
        <p:nvSpPr>
          <p:cNvPr id="41" name="正方形/長方形 40">
            <a:extLst>
              <a:ext uri="{FF2B5EF4-FFF2-40B4-BE49-F238E27FC236}">
                <a16:creationId xmlns:a16="http://schemas.microsoft.com/office/drawing/2014/main" xmlns="" id="{51CD8523-8DEF-45C6-8754-D1BDAB538809}"/>
              </a:ext>
            </a:extLst>
          </p:cNvPr>
          <p:cNvSpPr/>
          <p:nvPr/>
        </p:nvSpPr>
        <p:spPr>
          <a:xfrm>
            <a:off x="2580419" y="5822241"/>
            <a:ext cx="2003592" cy="60357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a:extLst>
              <a:ext uri="{FF2B5EF4-FFF2-40B4-BE49-F238E27FC236}">
                <a16:creationId xmlns:a16="http://schemas.microsoft.com/office/drawing/2014/main" xmlns="" id="{7B3E3A7F-92B0-4F93-A3E0-C83B15F7591F}"/>
              </a:ext>
            </a:extLst>
          </p:cNvPr>
          <p:cNvSpPr/>
          <p:nvPr/>
        </p:nvSpPr>
        <p:spPr>
          <a:xfrm>
            <a:off x="5726096" y="5840134"/>
            <a:ext cx="2003592" cy="60357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a:extLst>
              <a:ext uri="{FF2B5EF4-FFF2-40B4-BE49-F238E27FC236}">
                <a16:creationId xmlns:a16="http://schemas.microsoft.com/office/drawing/2014/main" xmlns="" id="{A4BF58EC-B3C3-4249-9297-0359E107FC52}"/>
              </a:ext>
            </a:extLst>
          </p:cNvPr>
          <p:cNvSpPr/>
          <p:nvPr/>
        </p:nvSpPr>
        <p:spPr>
          <a:xfrm>
            <a:off x="8898088" y="5840134"/>
            <a:ext cx="2003592" cy="60357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a:extLst>
              <a:ext uri="{FF2B5EF4-FFF2-40B4-BE49-F238E27FC236}">
                <a16:creationId xmlns:a16="http://schemas.microsoft.com/office/drawing/2014/main" xmlns="" id="{0CFCEC22-32D6-40F9-9C24-69E483CFDE29}"/>
              </a:ext>
            </a:extLst>
          </p:cNvPr>
          <p:cNvSpPr/>
          <p:nvPr/>
        </p:nvSpPr>
        <p:spPr>
          <a:xfrm>
            <a:off x="2192488" y="4815109"/>
            <a:ext cx="8971280" cy="17475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6" name="直線コネクタ 45">
            <a:extLst>
              <a:ext uri="{FF2B5EF4-FFF2-40B4-BE49-F238E27FC236}">
                <a16:creationId xmlns:a16="http://schemas.microsoft.com/office/drawing/2014/main" xmlns="" id="{707BFEF7-E14C-44DF-8427-070B71D2A274}"/>
              </a:ext>
            </a:extLst>
          </p:cNvPr>
          <p:cNvCxnSpPr>
            <a:cxnSpLocks/>
          </p:cNvCxnSpPr>
          <p:nvPr/>
        </p:nvCxnSpPr>
        <p:spPr>
          <a:xfrm>
            <a:off x="6545326" y="4379432"/>
            <a:ext cx="0" cy="43567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0751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xmlns="" id="{8E04042B-0323-4AB7-8079-C1F98390B540}"/>
              </a:ext>
            </a:extLst>
          </p:cNvPr>
          <p:cNvSpPr>
            <a:spLocks noGrp="1"/>
          </p:cNvSpPr>
          <p:nvPr>
            <p:ph type="subTitle" idx="1"/>
          </p:nvPr>
        </p:nvSpPr>
        <p:spPr>
          <a:xfrm>
            <a:off x="421339" y="935488"/>
            <a:ext cx="11496466" cy="4782140"/>
          </a:xfrm>
        </p:spPr>
        <p:txBody>
          <a:bodyPr>
            <a:noAutofit/>
          </a:bodyPr>
          <a:lstStyle/>
          <a:p>
            <a:pPr algn="just"/>
            <a:r>
              <a:rPr lang="ja-JP" altLang="en-US" sz="3200" b="1" kern="0" dirty="0">
                <a:effectLst/>
                <a:latin typeface="ＭＳ 明朝" panose="02020609040205080304" pitchFamily="17" charset="-128"/>
                <a:ea typeface="ＭＳ 明朝" panose="02020609040205080304" pitchFamily="17" charset="-128"/>
                <a:cs typeface="ＭＳ Ｐゴシック" panose="020B0600070205080204" pitchFamily="50" charset="-128"/>
              </a:rPr>
              <a:t>委員</a:t>
            </a:r>
            <a:r>
              <a:rPr lang="ja-JP" altLang="ja-JP" sz="3200" b="1" kern="0" dirty="0">
                <a:effectLst/>
                <a:latin typeface="ＭＳ 明朝" panose="02020609040205080304" pitchFamily="17" charset="-128"/>
                <a:ea typeface="ＭＳ 明朝" panose="02020609040205080304" pitchFamily="17" charset="-128"/>
                <a:cs typeface="ＭＳ Ｐゴシック" panose="020B0600070205080204" pitchFamily="50" charset="-128"/>
              </a:rPr>
              <a:t>の構成</a:t>
            </a:r>
            <a:endParaRPr lang="en-US" altLang="ja-JP" sz="3200" b="1" kern="0" dirty="0">
              <a:effectLst/>
              <a:latin typeface="ＭＳ 明朝" panose="02020609040205080304" pitchFamily="17" charset="-128"/>
              <a:ea typeface="ＭＳ 明朝" panose="02020609040205080304" pitchFamily="17" charset="-128"/>
              <a:cs typeface="ＭＳ Ｐゴシック" panose="020B0600070205080204" pitchFamily="50" charset="-128"/>
            </a:endParaRPr>
          </a:p>
          <a:p>
            <a:pPr algn="just"/>
            <a:endParaRPr lang="ja-JP" altLang="ja-JP" b="1"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ja-JP" altLang="ja-JP" b="1" kern="0" dirty="0">
                <a:effectLst/>
                <a:latin typeface="ＭＳ 明朝" panose="02020609040205080304" pitchFamily="17" charset="-128"/>
                <a:ea typeface="ＭＳ 明朝" panose="02020609040205080304" pitchFamily="17" charset="-128"/>
                <a:cs typeface="ＭＳ Ｐゴシック" panose="020B0600070205080204" pitchFamily="50" charset="-128"/>
              </a:rPr>
              <a:t>・院長、看護部、事務部の職員で構成する。</a:t>
            </a:r>
            <a:endParaRPr lang="ja-JP" altLang="ja-JP" b="1"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ja-JP" altLang="ja-JP" b="1" kern="0" dirty="0">
                <a:effectLst/>
                <a:latin typeface="ＭＳ 明朝" panose="02020609040205080304" pitchFamily="17" charset="-128"/>
                <a:ea typeface="ＭＳ 明朝" panose="02020609040205080304" pitchFamily="17" charset="-128"/>
                <a:cs typeface="ＭＳ Ｐゴシック" panose="020B0600070205080204" pitchFamily="50" charset="-128"/>
              </a:rPr>
              <a:t>・感染防御及び院内感染予防対策を主な活動内容とする。</a:t>
            </a:r>
            <a:endParaRPr lang="ja-JP" altLang="ja-JP" b="1"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ja-JP" altLang="ja-JP" b="1" kern="0" dirty="0">
                <a:effectLst/>
                <a:latin typeface="ＭＳ 明朝" panose="02020609040205080304" pitchFamily="17" charset="-128"/>
                <a:ea typeface="ＭＳ 明朝" panose="02020609040205080304" pitchFamily="17" charset="-128"/>
                <a:cs typeface="ＭＳ Ｐゴシック" panose="020B0600070205080204" pitchFamily="50" charset="-128"/>
              </a:rPr>
              <a:t>・委員長は院長をあてる</a:t>
            </a:r>
            <a:endParaRPr lang="ja-JP" altLang="ja-JP" b="1"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ja-JP" altLang="ja-JP" b="1" kern="0" dirty="0">
                <a:effectLst/>
                <a:latin typeface="ＭＳ 明朝" panose="02020609040205080304" pitchFamily="17" charset="-128"/>
                <a:ea typeface="ＭＳ 明朝" panose="02020609040205080304" pitchFamily="17" charset="-128"/>
                <a:cs typeface="ＭＳ Ｐゴシック" panose="020B0600070205080204" pitchFamily="50" charset="-128"/>
              </a:rPr>
              <a:t>・副院長は看護部長をあてる</a:t>
            </a:r>
            <a:endParaRPr lang="ja-JP" altLang="ja-JP" b="1"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ja-JP" altLang="ja-JP" b="1" kern="0" dirty="0">
                <a:effectLst/>
                <a:latin typeface="ＭＳ 明朝" panose="02020609040205080304" pitchFamily="17" charset="-128"/>
                <a:ea typeface="ＭＳ 明朝" panose="02020609040205080304" pitchFamily="17" charset="-128"/>
                <a:cs typeface="ＭＳ Ｐゴシック" panose="020B0600070205080204" pitchFamily="50" charset="-128"/>
              </a:rPr>
              <a:t>・書記は事務部をあてる</a:t>
            </a:r>
            <a:endParaRPr lang="ja-JP" altLang="ja-JP" b="1"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ja-JP" altLang="ja-JP" b="1" kern="0" dirty="0">
                <a:effectLst/>
                <a:latin typeface="ＭＳ 明朝" panose="02020609040205080304" pitchFamily="17" charset="-128"/>
                <a:ea typeface="ＭＳ 明朝" panose="02020609040205080304" pitchFamily="17" charset="-128"/>
                <a:cs typeface="ＭＳ Ｐゴシック" panose="020B0600070205080204" pitchFamily="50" charset="-128"/>
              </a:rPr>
              <a:t>・委員長が必要と認めるときは委員以外のものを委員会に出席され意見を聞く</a:t>
            </a:r>
            <a:endParaRPr lang="en-US" altLang="ja-JP" b="1" kern="0" dirty="0">
              <a:effectLst/>
              <a:latin typeface="ＭＳ 明朝" panose="02020609040205080304" pitchFamily="17" charset="-128"/>
              <a:ea typeface="ＭＳ 明朝" panose="02020609040205080304" pitchFamily="17" charset="-128"/>
              <a:cs typeface="ＭＳ Ｐゴシック" panose="020B0600070205080204" pitchFamily="50" charset="-128"/>
            </a:endParaRPr>
          </a:p>
          <a:p>
            <a:pPr algn="just"/>
            <a:r>
              <a:rPr lang="ja-JP" altLang="en-US" b="1" kern="0" dirty="0">
                <a:latin typeface="ＭＳ 明朝" panose="02020609040205080304" pitchFamily="17" charset="-128"/>
                <a:ea typeface="ＭＳ 明朝" panose="02020609040205080304" pitchFamily="17" charset="-128"/>
                <a:cs typeface="ＭＳ Ｐゴシック" panose="020B0600070205080204" pitchFamily="50" charset="-128"/>
              </a:rPr>
              <a:t>　</a:t>
            </a:r>
            <a:r>
              <a:rPr lang="ja-JP" altLang="ja-JP" b="1" kern="0" dirty="0">
                <a:effectLst/>
                <a:latin typeface="ＭＳ 明朝" panose="02020609040205080304" pitchFamily="17" charset="-128"/>
                <a:ea typeface="ＭＳ 明朝" panose="02020609040205080304" pitchFamily="17" charset="-128"/>
                <a:cs typeface="ＭＳ Ｐゴシック" panose="020B0600070205080204" pitchFamily="50" charset="-128"/>
              </a:rPr>
              <a:t>ことができる</a:t>
            </a:r>
            <a:endParaRPr lang="ja-JP" altLang="ja-JP" b="1"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ja-JP" altLang="ja-JP" b="1" kern="0" dirty="0">
                <a:effectLst/>
                <a:latin typeface="ＭＳ 明朝" panose="02020609040205080304" pitchFamily="17" charset="-128"/>
                <a:ea typeface="ＭＳ 明朝" panose="02020609040205080304" pitchFamily="17" charset="-128"/>
                <a:cs typeface="ＭＳ Ｐゴシック" panose="020B0600070205080204" pitchFamily="50" charset="-128"/>
              </a:rPr>
              <a:t>・開催は月</a:t>
            </a:r>
            <a:r>
              <a:rPr lang="en-US" altLang="ja-JP" b="1" kern="0" dirty="0">
                <a:effectLst/>
                <a:latin typeface="ＭＳ 明朝" panose="02020609040205080304" pitchFamily="17" charset="-128"/>
                <a:ea typeface="ＭＳ 明朝" panose="02020609040205080304" pitchFamily="17" charset="-128"/>
                <a:cs typeface="ＭＳ Ｐゴシック" panose="020B0600070205080204" pitchFamily="50" charset="-128"/>
              </a:rPr>
              <a:t>1</a:t>
            </a:r>
            <a:r>
              <a:rPr lang="ja-JP" altLang="ja-JP" b="1" kern="0" dirty="0">
                <a:effectLst/>
                <a:latin typeface="ＭＳ 明朝" panose="02020609040205080304" pitchFamily="17" charset="-128"/>
                <a:ea typeface="ＭＳ 明朝" panose="02020609040205080304" pitchFamily="17" charset="-128"/>
                <a:cs typeface="ＭＳ Ｐゴシック" panose="020B0600070205080204" pitchFamily="50" charset="-128"/>
              </a:rPr>
              <a:t>回、会議を開催する。</a:t>
            </a:r>
            <a:endParaRPr lang="ja-JP" altLang="ja-JP" b="1"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endParaRPr lang="ja-JP" altLang="ja-JP" sz="1800" b="1"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431130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90095037-DFB7-4EF7-BD6D-B667E3B33811}"/>
              </a:ext>
            </a:extLst>
          </p:cNvPr>
          <p:cNvSpPr>
            <a:spLocks noGrp="1"/>
          </p:cNvSpPr>
          <p:nvPr>
            <p:ph type="ctrTitle"/>
          </p:nvPr>
        </p:nvSpPr>
        <p:spPr>
          <a:xfrm>
            <a:off x="310055" y="525517"/>
            <a:ext cx="11571890" cy="5638800"/>
          </a:xfrm>
        </p:spPr>
        <p:txBody>
          <a:bodyPr>
            <a:noAutofit/>
          </a:bodyPr>
          <a:lstStyle/>
          <a:p>
            <a:pPr algn="l"/>
            <a:r>
              <a:rPr lang="ja-JP" altLang="ja-JP" sz="3200" kern="0" dirty="0">
                <a:effectLst/>
                <a:latin typeface="ＭＳ 明朝" panose="02020609040205080304" pitchFamily="17" charset="-128"/>
                <a:ea typeface="ＭＳ 明朝" panose="02020609040205080304" pitchFamily="17" charset="-128"/>
                <a:cs typeface="ＭＳ Ｐゴシック" panose="020B0600070205080204" pitchFamily="50" charset="-128"/>
              </a:rPr>
              <a:t>主な活動内容</a:t>
            </a:r>
            <a:r>
              <a:rPr lang="ja-JP"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rPr>
              <a:t/>
            </a:r>
            <a:br>
              <a:rPr lang="ja-JP"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rPr>
            </a:br>
            <a:r>
              <a:rPr lang="ja-JP" altLang="ja-JP" sz="2400" kern="0" dirty="0">
                <a:effectLst/>
                <a:latin typeface="ＭＳ 明朝" panose="02020609040205080304" pitchFamily="17" charset="-128"/>
                <a:ea typeface="ＭＳ 明朝" panose="02020609040205080304" pitchFamily="17" charset="-128"/>
                <a:cs typeface="ＭＳ Ｐゴシック" panose="020B0600070205080204" pitchFamily="50" charset="-128"/>
              </a:rPr>
              <a:t>・基本的感染対策として標準予防策を実施し、特定の感染経路がある感染症等に</a:t>
            </a:r>
            <a:r>
              <a:rPr lang="en-US" altLang="ja-JP" sz="2400" kern="0" dirty="0">
                <a:effectLst/>
                <a:latin typeface="ＭＳ 明朝" panose="02020609040205080304" pitchFamily="17" charset="-128"/>
                <a:ea typeface="ＭＳ 明朝" panose="02020609040205080304" pitchFamily="17" charset="-128"/>
                <a:cs typeface="ＭＳ Ｐゴシック" panose="020B0600070205080204" pitchFamily="50" charset="-128"/>
              </a:rPr>
              <a:t/>
            </a:r>
            <a:br>
              <a:rPr lang="en-US" altLang="ja-JP" sz="2400" kern="0" dirty="0">
                <a:effectLst/>
                <a:latin typeface="ＭＳ 明朝" panose="02020609040205080304" pitchFamily="17" charset="-128"/>
                <a:ea typeface="ＭＳ 明朝" panose="02020609040205080304" pitchFamily="17" charset="-128"/>
                <a:cs typeface="ＭＳ Ｐゴシック" panose="020B0600070205080204" pitchFamily="50" charset="-128"/>
              </a:rPr>
            </a:br>
            <a:r>
              <a:rPr lang="ja-JP" altLang="en-US" sz="2400" kern="0" dirty="0">
                <a:effectLst/>
                <a:latin typeface="ＭＳ 明朝" panose="02020609040205080304" pitchFamily="17" charset="-128"/>
                <a:ea typeface="ＭＳ 明朝" panose="02020609040205080304" pitchFamily="17" charset="-128"/>
                <a:cs typeface="ＭＳ Ｐゴシック" panose="020B0600070205080204" pitchFamily="50" charset="-128"/>
              </a:rPr>
              <a:t>　</a:t>
            </a:r>
            <a:r>
              <a:rPr lang="ja-JP" altLang="ja-JP" sz="2400" kern="0" dirty="0">
                <a:effectLst/>
                <a:latin typeface="ＭＳ 明朝" panose="02020609040205080304" pitchFamily="17" charset="-128"/>
                <a:ea typeface="ＭＳ 明朝" panose="02020609040205080304" pitchFamily="17" charset="-128"/>
                <a:cs typeface="ＭＳ Ｐゴシック" panose="020B0600070205080204" pitchFamily="50" charset="-128"/>
              </a:rPr>
              <a:t>対しては感染経路別予防策を追加実施する。</a:t>
            </a:r>
            <a:r>
              <a:rPr lang="ja-JP" altLang="ja-JP" sz="2400" kern="100" dirty="0">
                <a:effectLst/>
                <a:latin typeface="ＭＳ 明朝" panose="02020609040205080304" pitchFamily="17" charset="-128"/>
                <a:ea typeface="ＭＳ 明朝" panose="02020609040205080304" pitchFamily="17" charset="-128"/>
                <a:cs typeface="Times New Roman" panose="02020603050405020304" pitchFamily="18" charset="0"/>
              </a:rPr>
              <a:t/>
            </a:r>
            <a:br>
              <a:rPr lang="ja-JP" altLang="ja-JP" sz="2400" kern="100" dirty="0">
                <a:effectLst/>
                <a:latin typeface="ＭＳ 明朝" panose="02020609040205080304" pitchFamily="17" charset="-128"/>
                <a:ea typeface="ＭＳ 明朝" panose="02020609040205080304" pitchFamily="17" charset="-128"/>
                <a:cs typeface="Times New Roman" panose="02020603050405020304" pitchFamily="18" charset="0"/>
              </a:rPr>
            </a:br>
            <a:r>
              <a:rPr lang="ja-JP" altLang="ja-JP" sz="2400" kern="0" dirty="0">
                <a:effectLst/>
                <a:latin typeface="ＭＳ 明朝" panose="02020609040205080304" pitchFamily="17" charset="-128"/>
                <a:ea typeface="ＭＳ 明朝" panose="02020609040205080304" pitchFamily="17" charset="-128"/>
                <a:cs typeface="ＭＳ Ｐゴシック" panose="020B0600070205080204" pitchFamily="50" charset="-128"/>
              </a:rPr>
              <a:t>・院内感染防止対策のための組織に関する基本的事項として、院内感染防止対策</a:t>
            </a:r>
            <a:r>
              <a:rPr lang="en-US" altLang="ja-JP" sz="2400" kern="0" dirty="0">
                <a:effectLst/>
                <a:latin typeface="ＭＳ 明朝" panose="02020609040205080304" pitchFamily="17" charset="-128"/>
                <a:ea typeface="ＭＳ 明朝" panose="02020609040205080304" pitchFamily="17" charset="-128"/>
                <a:cs typeface="ＭＳ Ｐゴシック" panose="020B0600070205080204" pitchFamily="50" charset="-128"/>
              </a:rPr>
              <a:t/>
            </a:r>
            <a:br>
              <a:rPr lang="en-US" altLang="ja-JP" sz="2400" kern="0" dirty="0">
                <a:effectLst/>
                <a:latin typeface="ＭＳ 明朝" panose="02020609040205080304" pitchFamily="17" charset="-128"/>
                <a:ea typeface="ＭＳ 明朝" panose="02020609040205080304" pitchFamily="17" charset="-128"/>
                <a:cs typeface="ＭＳ Ｐゴシック" panose="020B0600070205080204" pitchFamily="50" charset="-128"/>
              </a:rPr>
            </a:br>
            <a:r>
              <a:rPr lang="ja-JP" altLang="en-US" sz="2400" kern="0" dirty="0">
                <a:effectLst/>
                <a:latin typeface="ＭＳ 明朝" panose="02020609040205080304" pitchFamily="17" charset="-128"/>
                <a:ea typeface="ＭＳ 明朝" panose="02020609040205080304" pitchFamily="17" charset="-128"/>
                <a:cs typeface="ＭＳ Ｐゴシック" panose="020B0600070205080204" pitchFamily="50" charset="-128"/>
              </a:rPr>
              <a:t>　</a:t>
            </a:r>
            <a:r>
              <a:rPr lang="ja-JP" altLang="ja-JP" sz="2400" kern="0" dirty="0">
                <a:effectLst/>
                <a:latin typeface="ＭＳ 明朝" panose="02020609040205080304" pitchFamily="17" charset="-128"/>
                <a:ea typeface="ＭＳ 明朝" panose="02020609040205080304" pitchFamily="17" charset="-128"/>
                <a:cs typeface="ＭＳ Ｐゴシック" panose="020B0600070205080204" pitchFamily="50" charset="-128"/>
              </a:rPr>
              <a:t>委員会を設置する。</a:t>
            </a:r>
            <a:r>
              <a:rPr lang="ja-JP" altLang="ja-JP" sz="2400" kern="100" dirty="0">
                <a:effectLst/>
                <a:latin typeface="ＭＳ 明朝" panose="02020609040205080304" pitchFamily="17" charset="-128"/>
                <a:ea typeface="ＭＳ 明朝" panose="02020609040205080304" pitchFamily="17" charset="-128"/>
                <a:cs typeface="Times New Roman" panose="02020603050405020304" pitchFamily="18" charset="0"/>
              </a:rPr>
              <a:t/>
            </a:r>
            <a:br>
              <a:rPr lang="ja-JP" altLang="ja-JP" sz="2400" kern="100" dirty="0">
                <a:effectLst/>
                <a:latin typeface="ＭＳ 明朝" panose="02020609040205080304" pitchFamily="17" charset="-128"/>
                <a:ea typeface="ＭＳ 明朝" panose="02020609040205080304" pitchFamily="17" charset="-128"/>
                <a:cs typeface="Times New Roman" panose="02020603050405020304" pitchFamily="18" charset="0"/>
              </a:rPr>
            </a:br>
            <a:r>
              <a:rPr lang="ja-JP" altLang="ja-JP" sz="2400" kern="0" dirty="0">
                <a:effectLst/>
                <a:latin typeface="ＭＳ 明朝" panose="02020609040205080304" pitchFamily="17" charset="-128"/>
                <a:ea typeface="ＭＳ 明朝" panose="02020609040205080304" pitchFamily="17" charset="-128"/>
                <a:cs typeface="ＭＳ Ｐゴシック" panose="020B0600070205080204" pitchFamily="50" charset="-128"/>
              </a:rPr>
              <a:t>・院長を委員長として、兼務しメンバ－と勤務前に会議を開催し</a:t>
            </a:r>
            <a:r>
              <a:rPr lang="ja-JP" altLang="ja-JP" sz="2400" kern="100" dirty="0">
                <a:effectLst/>
                <a:latin typeface="ＭＳ 明朝" panose="02020609040205080304" pitchFamily="17" charset="-128"/>
                <a:ea typeface="ＭＳ 明朝" panose="02020609040205080304" pitchFamily="17" charset="-128"/>
                <a:cs typeface="Times New Roman" panose="02020603050405020304" pitchFamily="18" charset="0"/>
              </a:rPr>
              <a:t>院内消毒の手順、</a:t>
            </a:r>
            <a:r>
              <a:rPr lang="en-US" altLang="ja-JP" sz="2400" kern="100" dirty="0">
                <a:effectLst/>
                <a:latin typeface="ＭＳ 明朝" panose="02020609040205080304" pitchFamily="17" charset="-128"/>
                <a:ea typeface="ＭＳ 明朝" panose="02020609040205080304" pitchFamily="17" charset="-128"/>
                <a:cs typeface="Times New Roman" panose="02020603050405020304" pitchFamily="18" charset="0"/>
              </a:rPr>
              <a:t/>
            </a:r>
            <a:br>
              <a:rPr lang="en-US" altLang="ja-JP" sz="2400" kern="100" dirty="0">
                <a:effectLst/>
                <a:latin typeface="ＭＳ 明朝" panose="02020609040205080304" pitchFamily="17" charset="-128"/>
                <a:ea typeface="ＭＳ 明朝" panose="02020609040205080304" pitchFamily="17" charset="-128"/>
                <a:cs typeface="Times New Roman" panose="02020603050405020304" pitchFamily="18" charset="0"/>
              </a:rPr>
            </a:br>
            <a:r>
              <a:rPr lang="ja-JP" altLang="en-US" sz="240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2400" kern="100" dirty="0">
                <a:effectLst/>
                <a:latin typeface="ＭＳ 明朝" panose="02020609040205080304" pitchFamily="17" charset="-128"/>
                <a:ea typeface="ＭＳ 明朝" panose="02020609040205080304" pitchFamily="17" charset="-128"/>
                <a:cs typeface="Times New Roman" panose="02020603050405020304" pitchFamily="18" charset="0"/>
              </a:rPr>
              <a:t>遵守の有無を確認</a:t>
            </a:r>
            <a:br>
              <a:rPr lang="ja-JP" altLang="ja-JP" sz="2400" kern="100" dirty="0">
                <a:effectLst/>
                <a:latin typeface="ＭＳ 明朝" panose="02020609040205080304" pitchFamily="17" charset="-128"/>
                <a:ea typeface="ＭＳ 明朝" panose="02020609040205080304" pitchFamily="17" charset="-128"/>
                <a:cs typeface="Times New Roman" panose="02020603050405020304" pitchFamily="18" charset="0"/>
              </a:rPr>
            </a:br>
            <a:r>
              <a:rPr lang="ja-JP" altLang="ja-JP" sz="2400" kern="100" dirty="0">
                <a:effectLst/>
                <a:latin typeface="ＭＳ 明朝" panose="02020609040205080304" pitchFamily="17" charset="-128"/>
                <a:ea typeface="ＭＳ 明朝" panose="02020609040205080304" pitchFamily="17" charset="-128"/>
                <a:cs typeface="Times New Roman" panose="02020603050405020304" pitchFamily="18" charset="0"/>
              </a:rPr>
              <a:t>・新たな院内感染対策、感染症に関する情報の収集と職員への周知</a:t>
            </a:r>
            <a:br>
              <a:rPr lang="ja-JP" altLang="ja-JP" sz="2400" kern="100" dirty="0">
                <a:effectLst/>
                <a:latin typeface="ＭＳ 明朝" panose="02020609040205080304" pitchFamily="17" charset="-128"/>
                <a:ea typeface="ＭＳ 明朝" panose="02020609040205080304" pitchFamily="17" charset="-128"/>
                <a:cs typeface="Times New Roman" panose="02020603050405020304" pitchFamily="18" charset="0"/>
              </a:rPr>
            </a:br>
            <a:r>
              <a:rPr lang="ja-JP" altLang="ja-JP" sz="2400" kern="100" dirty="0">
                <a:effectLst/>
                <a:latin typeface="ＭＳ 明朝" panose="02020609040205080304" pitchFamily="17" charset="-128"/>
                <a:ea typeface="ＭＳ 明朝" panose="02020609040205080304" pitchFamily="17" charset="-128"/>
                <a:cs typeface="Times New Roman" panose="02020603050405020304" pitchFamily="18" charset="0"/>
              </a:rPr>
              <a:t>・重大な感染症の発生及びアウトブレイク時の速やかな原因究明、改善策、全職</a:t>
            </a:r>
            <a:r>
              <a:rPr lang="en-US" altLang="ja-JP" sz="2400" kern="100" dirty="0">
                <a:effectLst/>
                <a:latin typeface="ＭＳ 明朝" panose="02020609040205080304" pitchFamily="17" charset="-128"/>
                <a:ea typeface="ＭＳ 明朝" panose="02020609040205080304" pitchFamily="17" charset="-128"/>
                <a:cs typeface="Times New Roman" panose="02020603050405020304" pitchFamily="18" charset="0"/>
              </a:rPr>
              <a:t/>
            </a:r>
            <a:br>
              <a:rPr lang="en-US" altLang="ja-JP" sz="2400" kern="100" dirty="0">
                <a:effectLst/>
                <a:latin typeface="ＭＳ 明朝" panose="02020609040205080304" pitchFamily="17" charset="-128"/>
                <a:ea typeface="ＭＳ 明朝" panose="02020609040205080304" pitchFamily="17" charset="-128"/>
                <a:cs typeface="Times New Roman" panose="02020603050405020304" pitchFamily="18" charset="0"/>
              </a:rPr>
            </a:br>
            <a:r>
              <a:rPr lang="ja-JP" altLang="en-US" sz="240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2400" kern="100" dirty="0">
                <a:effectLst/>
                <a:latin typeface="ＭＳ 明朝" panose="02020609040205080304" pitchFamily="17" charset="-128"/>
                <a:ea typeface="ＭＳ 明朝" panose="02020609040205080304" pitchFamily="17" charset="-128"/>
                <a:cs typeface="Times New Roman" panose="02020603050405020304" pitchFamily="18" charset="0"/>
              </a:rPr>
              <a:t>員の意見を聴取</a:t>
            </a:r>
            <a:br>
              <a:rPr lang="ja-JP" altLang="ja-JP" sz="2400" kern="100" dirty="0">
                <a:effectLst/>
                <a:latin typeface="ＭＳ 明朝" panose="02020609040205080304" pitchFamily="17" charset="-128"/>
                <a:ea typeface="ＭＳ 明朝" panose="02020609040205080304" pitchFamily="17" charset="-128"/>
                <a:cs typeface="Times New Roman" panose="02020603050405020304" pitchFamily="18" charset="0"/>
              </a:rPr>
            </a:br>
            <a:r>
              <a:rPr lang="ja-JP" altLang="ja-JP" sz="2400" kern="100" dirty="0">
                <a:effectLst/>
                <a:latin typeface="ＭＳ 明朝" panose="02020609040205080304" pitchFamily="17" charset="-128"/>
                <a:ea typeface="ＭＳ 明朝" panose="02020609040205080304" pitchFamily="17" charset="-128"/>
                <a:cs typeface="Times New Roman" panose="02020603050405020304" pitchFamily="18" charset="0"/>
              </a:rPr>
              <a:t>・感染防御委員会では、院内感染発生時に対策の見直しができるよう、日頃の手</a:t>
            </a:r>
            <a:r>
              <a:rPr lang="en-US" altLang="ja-JP" sz="2400" kern="100" dirty="0">
                <a:effectLst/>
                <a:latin typeface="ＭＳ 明朝" panose="02020609040205080304" pitchFamily="17" charset="-128"/>
                <a:ea typeface="ＭＳ 明朝" panose="02020609040205080304" pitchFamily="17" charset="-128"/>
                <a:cs typeface="Times New Roman" panose="02020603050405020304" pitchFamily="18" charset="0"/>
              </a:rPr>
              <a:t/>
            </a:r>
            <a:br>
              <a:rPr lang="en-US" altLang="ja-JP" sz="2400" kern="100" dirty="0">
                <a:effectLst/>
                <a:latin typeface="ＭＳ 明朝" panose="02020609040205080304" pitchFamily="17" charset="-128"/>
                <a:ea typeface="ＭＳ 明朝" panose="02020609040205080304" pitchFamily="17" charset="-128"/>
                <a:cs typeface="Times New Roman" panose="02020603050405020304" pitchFamily="18" charset="0"/>
              </a:rPr>
            </a:br>
            <a:r>
              <a:rPr lang="ja-JP" altLang="en-US" sz="240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2400" kern="100" dirty="0">
                <a:effectLst/>
                <a:latin typeface="ＭＳ 明朝" panose="02020609040205080304" pitchFamily="17" charset="-128"/>
                <a:ea typeface="ＭＳ 明朝" panose="02020609040205080304" pitchFamily="17" charset="-128"/>
                <a:cs typeface="Times New Roman" panose="02020603050405020304" pitchFamily="18" charset="0"/>
              </a:rPr>
              <a:t>洗い、手指消毒の指導、ガイドラインに基づく感染防止マニュアルの確認を行う。</a:t>
            </a:r>
            <a:br>
              <a:rPr lang="ja-JP" altLang="ja-JP" sz="2400" kern="100" dirty="0">
                <a:effectLst/>
                <a:latin typeface="ＭＳ 明朝" panose="02020609040205080304" pitchFamily="17" charset="-128"/>
                <a:ea typeface="ＭＳ 明朝" panose="02020609040205080304" pitchFamily="17" charset="-128"/>
                <a:cs typeface="Times New Roman" panose="02020603050405020304" pitchFamily="18" charset="0"/>
              </a:rPr>
            </a:br>
            <a:r>
              <a:rPr lang="ja-JP" altLang="ja-JP" sz="2400" kern="100" dirty="0">
                <a:effectLst/>
                <a:latin typeface="ＭＳ 明朝" panose="02020609040205080304" pitchFamily="17" charset="-128"/>
                <a:ea typeface="ＭＳ 明朝" panose="02020609040205080304" pitchFamily="17" charset="-128"/>
                <a:cs typeface="Times New Roman" panose="02020603050405020304" pitchFamily="18" charset="0"/>
              </a:rPr>
              <a:t>・職員感染防止と針刺し事故等への対応</a:t>
            </a:r>
            <a:br>
              <a:rPr lang="ja-JP" altLang="ja-JP" sz="2400" kern="100" dirty="0">
                <a:effectLst/>
                <a:latin typeface="ＭＳ 明朝" panose="02020609040205080304" pitchFamily="17" charset="-128"/>
                <a:ea typeface="ＭＳ 明朝" panose="02020609040205080304" pitchFamily="17" charset="-128"/>
                <a:cs typeface="Times New Roman" panose="02020603050405020304" pitchFamily="18" charset="0"/>
              </a:rPr>
            </a:br>
            <a:r>
              <a:rPr lang="ja-JP" altLang="ja-JP" sz="2400" kern="100" dirty="0">
                <a:effectLst/>
                <a:latin typeface="ＭＳ 明朝" panose="02020609040205080304" pitchFamily="17" charset="-128"/>
                <a:ea typeface="ＭＳ 明朝" panose="02020609040205080304" pitchFamily="17" charset="-128"/>
                <a:cs typeface="Times New Roman" panose="02020603050405020304" pitchFamily="18" charset="0"/>
              </a:rPr>
              <a:t>・改訂等あればその都度会議を開く</a:t>
            </a:r>
            <a:br>
              <a:rPr lang="ja-JP" altLang="ja-JP" sz="2400" kern="100" dirty="0">
                <a:effectLst/>
                <a:latin typeface="ＭＳ 明朝" panose="02020609040205080304" pitchFamily="17" charset="-128"/>
                <a:ea typeface="ＭＳ 明朝" panose="02020609040205080304" pitchFamily="17" charset="-128"/>
                <a:cs typeface="Times New Roman" panose="02020603050405020304" pitchFamily="18" charset="0"/>
              </a:rPr>
            </a:br>
            <a:r>
              <a:rPr lang="ja-JP" altLang="ja-JP" sz="2400" kern="100" dirty="0">
                <a:effectLst/>
                <a:latin typeface="ＭＳ 明朝" panose="02020609040205080304" pitchFamily="17" charset="-128"/>
                <a:ea typeface="ＭＳ 明朝" panose="02020609040205080304" pitchFamily="17" charset="-128"/>
                <a:cs typeface="Times New Roman" panose="02020603050405020304" pitchFamily="18" charset="0"/>
              </a:rPr>
              <a:t>・地域医療機関との連携</a:t>
            </a:r>
            <a:br>
              <a:rPr lang="ja-JP" altLang="ja-JP" sz="2400" kern="100" dirty="0">
                <a:effectLst/>
                <a:latin typeface="ＭＳ 明朝" panose="02020609040205080304" pitchFamily="17" charset="-128"/>
                <a:ea typeface="ＭＳ 明朝" panose="02020609040205080304" pitchFamily="17" charset="-128"/>
                <a:cs typeface="Times New Roman" panose="02020603050405020304" pitchFamily="18" charset="0"/>
              </a:rPr>
            </a:br>
            <a:r>
              <a:rPr lang="ja-JP" altLang="ja-JP" sz="2400" kern="100" dirty="0">
                <a:effectLst/>
                <a:latin typeface="ＭＳ 明朝" panose="02020609040205080304" pitchFamily="17" charset="-128"/>
                <a:ea typeface="ＭＳ 明朝" panose="02020609040205080304" pitchFamily="17" charset="-128"/>
                <a:cs typeface="Times New Roman" panose="02020603050405020304" pitchFamily="18" charset="0"/>
              </a:rPr>
              <a:t>・新興感染症（新型コロナウイルス感染症）に対する感染対策</a:t>
            </a:r>
            <a:endParaRPr kumimoji="1" lang="ja-JP" altLang="en-US" sz="2400" b="1" dirty="0">
              <a:ea typeface="ＭＳ Ｐ明朝" panose="02020600040205080304" pitchFamily="18" charset="-128"/>
            </a:endParaRPr>
          </a:p>
        </p:txBody>
      </p:sp>
    </p:spTree>
    <p:extLst>
      <p:ext uri="{BB962C8B-B14F-4D97-AF65-F5344CB8AC3E}">
        <p14:creationId xmlns:p14="http://schemas.microsoft.com/office/powerpoint/2010/main" val="377511017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TotalTime>
  <Words>92</Words>
  <Application>Microsoft Office PowerPoint</Application>
  <PresentationFormat>ワイド画面</PresentationFormat>
  <Paragraphs>21</Paragraphs>
  <Slides>3</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ＭＳ Ｐゴシック</vt:lpstr>
      <vt:lpstr>ＭＳ Ｐ明朝</vt:lpstr>
      <vt:lpstr>ＭＳ 明朝</vt:lpstr>
      <vt:lpstr>游ゴシック</vt:lpstr>
      <vt:lpstr>游ゴシック Light</vt:lpstr>
      <vt:lpstr>Arial</vt:lpstr>
      <vt:lpstr>Times New Roman</vt:lpstr>
      <vt:lpstr>Office テーマ</vt:lpstr>
      <vt:lpstr>院内感染対策部門要綱</vt:lpstr>
      <vt:lpstr>PowerPoint プレゼンテーション</vt:lpstr>
      <vt:lpstr>主な活動内容 ・基本的感染対策として標準予防策を実施し、特定の感染経路がある感染症等に 　対しては感染経路別予防策を追加実施する。 ・院内感染防止対策のための組織に関する基本的事項として、院内感染防止対策 　委員会を設置する。 ・院長を委員長として、兼務しメンバ－と勤務前に会議を開催し院内消毒の手順、 　遵守の有無を確認 ・新たな院内感染対策、感染症に関する情報の収集と職員への周知 ・重大な感染症の発生及びアウトブレイク時の速やかな原因究明、改善策、全職 　員の意見を聴取 ・感染防御委員会では、院内感染発生時に対策の見直しができるよう、日頃の手 　洗い、手指消毒の指導、ガイドラインに基づく感染防止マニュアルの確認を行う。 ・職員感染防止と針刺し事故等への対応 ・改訂等あればその都度会議を開く ・地域医療機関との連携 ・新興感染症（新型コロナウイルス感染症）に対する感染対策</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感染防止対策部門設置</dc:title>
  <dc:creator>一博 遠藤</dc:creator>
  <cp:lastModifiedBy>飯野美登里</cp:lastModifiedBy>
  <cp:revision>4</cp:revision>
  <cp:lastPrinted>2022-11-14T06:50:31Z</cp:lastPrinted>
  <dcterms:created xsi:type="dcterms:W3CDTF">2022-03-31T13:57:46Z</dcterms:created>
  <dcterms:modified xsi:type="dcterms:W3CDTF">2022-11-14T06:50:34Z</dcterms:modified>
</cp:coreProperties>
</file>